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y="10693400" cx="7772400"/>
  <p:notesSz cx="7772400" cy="10693400"/>
  <p:defaultTextStyle>
    <a:defPPr>
      <a:defRPr kern="0"/>
    </a:def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1888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tableStyles" Target="tableStyles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2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355601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2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0320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08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203200"/>
          </a:xfrm>
        </p:spPr>
        <p:txBody>
          <a:bodyPr bIns="0" lIns="0" rIns="0" tIns="0"/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09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10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11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1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1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15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16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17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19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20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21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93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94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114109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452945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0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-154511"/>
            <a:ext cx="7772400" cy="11305093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09964" y="0"/>
            <a:ext cx="8058230" cy="10693400"/>
          </a:xfrm>
          <a:prstGeom prst="rect"/>
        </p:spPr>
      </p:pic>
      <p:sp>
        <p:nvSpPr>
          <p:cNvPr id="1048595" name=""/>
          <p:cNvSpPr txBox="1"/>
          <p:nvPr/>
        </p:nvSpPr>
        <p:spPr>
          <a:xfrm>
            <a:off x="570906" y="1037793"/>
            <a:ext cx="6630586" cy="80924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3600" i="1" lang="en-US">
                <a:solidFill>
                  <a:srgbClr val="000000"/>
                </a:solidFill>
              </a:rPr>
              <a:t>Introduction to Eukaryotic Microorganisms</a:t>
            </a:r>
            <a:endParaRPr b="1" sz="3600" i="1" lang="en-US">
              <a:solidFill>
                <a:srgbClr val="000000"/>
              </a:solidFill>
            </a:endParaRPr>
          </a:p>
          <a:p>
            <a:pPr algn="ctr"/>
            <a:endParaRPr b="1" sz="3600" i="1" lang="en-US">
              <a:solidFill>
                <a:srgbClr val="000000"/>
              </a:solidFill>
            </a:endParaRPr>
          </a:p>
          <a:p>
            <a:r>
              <a:rPr sz="3600" lang="en-US">
                <a:solidFill>
                  <a:srgbClr val="000000"/>
                </a:solidFill>
              </a:rPr>
              <a:t>1. Eukaryotic microorganisms have a true nucleus and membrane-bound organelles.</a:t>
            </a:r>
            <a:endParaRPr sz="3600" lang="en-US">
              <a:solidFill>
                <a:srgbClr val="000000"/>
              </a:solidFill>
            </a:endParaRPr>
          </a:p>
          <a:p>
            <a:r>
              <a:rPr sz="3600" lang="en-US">
                <a:solidFill>
                  <a:srgbClr val="000000"/>
                </a:solidFill>
              </a:rPr>
              <a:t>2. Major groups: Fungi, Algae, Protozoa</a:t>
            </a:r>
            <a:endParaRPr sz="3600" lang="en-US">
              <a:solidFill>
                <a:srgbClr val="000000"/>
              </a:solidFill>
            </a:endParaRPr>
          </a:p>
          <a:p>
            <a:r>
              <a:rPr sz="3600" lang="en-US">
                <a:solidFill>
                  <a:srgbClr val="000000"/>
                </a:solidFill>
              </a:rPr>
              <a:t>3. Found in soil, water, plants, animals</a:t>
            </a:r>
            <a:endParaRPr sz="3600" lang="en-US">
              <a:solidFill>
                <a:srgbClr val="000000"/>
              </a:solidFill>
            </a:endParaRPr>
          </a:p>
          <a:p>
            <a:r>
              <a:rPr sz="3600" lang="en-US">
                <a:solidFill>
                  <a:srgbClr val="000000"/>
                </a:solidFill>
              </a:rPr>
              <a:t>4. Can be unicellular or multicellular</a:t>
            </a:r>
            <a:endParaRPr sz="3600" lang="en-US">
              <a:solidFill>
                <a:srgbClr val="000000"/>
              </a:solidFill>
            </a:endParaRPr>
          </a:p>
          <a:p>
            <a:r>
              <a:rPr sz="3600" lang="en-US">
                <a:solidFill>
                  <a:srgbClr val="000000"/>
                </a:solidFill>
              </a:rPr>
              <a:t>5. Importance: Decomposers, pathogens, producers, indicators</a:t>
            </a:r>
            <a:endParaRPr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8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304774" y="0"/>
            <a:ext cx="8007545" cy="10693400"/>
          </a:xfrm>
          <a:prstGeom prst="rect"/>
        </p:spPr>
      </p:pic>
      <p:sp>
        <p:nvSpPr>
          <p:cNvPr id="1048588" name=""/>
          <p:cNvSpPr txBox="1"/>
          <p:nvPr/>
        </p:nvSpPr>
        <p:spPr>
          <a:xfrm>
            <a:off x="240983" y="432725"/>
            <a:ext cx="7531417" cy="4714241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2400" i="1" lang="en-US">
                <a:solidFill>
                  <a:srgbClr val="000000"/>
                </a:solidFill>
              </a:rPr>
              <a:t>Fungi</a:t>
            </a:r>
            <a:endParaRPr b="1" sz="2400" i="1" lang="en-US">
              <a:solidFill>
                <a:srgbClr val="000000"/>
              </a:solidFill>
            </a:endParaRPr>
          </a:p>
          <a:p>
            <a:pPr algn="ctr"/>
            <a:endParaRPr b="1" sz="2400" i="1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1. Habitat: Found in soil, air, decaying matter, on plants and animals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2. Nutrition: Heterotrophic, absorb nutrients (saprophytic, parasitic, mutualistic)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3. Vegetative structure: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  a. Made of hyphae (filaments)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  b. Hyphae form a network called mycelium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4. Reproduction: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  a. Asexual – Spores like sporangiospores, conidia</a:t>
            </a:r>
            <a:endParaRPr sz="2400" lang="en-US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  b. Sexual – Fusion of gametes or hyphae</a:t>
            </a:r>
            <a:endParaRPr sz="2400" lang="en-US">
              <a:solidFill>
                <a:srgbClr val="000000"/>
              </a:solidFill>
            </a:endParaRPr>
          </a:p>
          <a:p>
            <a:endParaRPr altLang="en-US" sz="2400" lang="zh-CN"/>
          </a:p>
        </p:txBody>
      </p:sp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247431" y="5346700"/>
            <a:ext cx="5072099" cy="4065525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0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361572" y="0"/>
            <a:ext cx="8243936" cy="10693400"/>
          </a:xfrm>
          <a:prstGeom prst="rect"/>
        </p:spPr>
      </p:pic>
      <p:sp>
        <p:nvSpPr>
          <p:cNvPr id="1048591" name=""/>
          <p:cNvSpPr txBox="1"/>
          <p:nvPr/>
        </p:nvSpPr>
        <p:spPr>
          <a:xfrm>
            <a:off x="215366" y="0"/>
            <a:ext cx="7341669" cy="78638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3600" lang="en-US">
                <a:solidFill>
                  <a:srgbClr val="000000"/>
                </a:solidFill>
              </a:rPr>
              <a:t>Algae</a:t>
            </a:r>
            <a:endParaRPr b="1" sz="3600" lang="en-US">
              <a:solidFill>
                <a:srgbClr val="000000"/>
              </a:solidFill>
            </a:endParaRPr>
          </a:p>
          <a:p>
            <a:pPr algn="ctr"/>
            <a:endParaRPr b="1" sz="36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1. Habitat: Found in freshwater, marine water, moist places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Thallus organization: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Unicellular (e.g., Chlamydomonas)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Multicellular (e.g., Ulva, kelps)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Photosynthetic pigments: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Chlorophyll a, and others (b, c, d)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Carotenoids, phycobilins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Storage forms of food: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Starch – in green algae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Laminarin – in brown algae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  c. Floridean starch – in red algae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5. Reproduction: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Vegetative – Fragmentation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Asexual – Zoospores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  c. Sexual – Isogamy, anisogamy,oogamy</a:t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2289140" y="7994903"/>
            <a:ext cx="3194118" cy="2363353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0117" y="0"/>
            <a:ext cx="7676371" cy="10693400"/>
          </a:xfrm>
          <a:prstGeom prst="rect"/>
        </p:spPr>
      </p:pic>
      <p:sp>
        <p:nvSpPr>
          <p:cNvPr id="1048598" name=""/>
          <p:cNvSpPr txBox="1"/>
          <p:nvPr/>
        </p:nvSpPr>
        <p:spPr>
          <a:xfrm>
            <a:off x="582929" y="0"/>
            <a:ext cx="6463110" cy="7813039"/>
          </a:xfrm>
          <a:prstGeom prst="rect"/>
        </p:spPr>
        <p:txBody>
          <a:bodyPr anchor="b" anchorCtr="1" rtlCol="0" wrap="square">
            <a:spAutoFit/>
          </a:bodyPr>
          <a:p>
            <a:pPr algn="ctr"/>
            <a:r>
              <a:rPr b="1" sz="4000" lang="en-US">
                <a:solidFill>
                  <a:srgbClr val="000000"/>
                </a:solidFill>
              </a:rPr>
              <a:t>Protozoa</a:t>
            </a:r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US">
              <a:solidFill>
                <a:srgbClr val="000000"/>
              </a:solidFill>
            </a:endParaRPr>
          </a:p>
          <a:p>
            <a:pPr algn="ctr"/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1. Habitat: Mostly aquatic, moist soil, or inside hosts (parasites)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Cell structure: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Unicellular, with nucleus and organelles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Contractile vacuole, pellicle (for shape/support)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Nutrition: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Holozoic – Ingest solid food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Saprophytic – Absorb nutrients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  c. Parasitic – From host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Locomotion: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Pseudopodia – Amoeba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Cilia – Paramecium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  c. Flagella – Euglena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  d. No movement – Plasmodium</a:t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415195" y="7813039"/>
            <a:ext cx="4942010" cy="2699791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2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3479" y="0"/>
            <a:ext cx="8001286" cy="10693400"/>
          </a:xfrm>
          <a:prstGeom prst="rect"/>
        </p:spPr>
      </p:pic>
      <p:sp>
        <p:nvSpPr>
          <p:cNvPr id="1048603" name=""/>
          <p:cNvSpPr txBox="1"/>
          <p:nvPr/>
        </p:nvSpPr>
        <p:spPr>
          <a:xfrm>
            <a:off x="834801" y="981081"/>
            <a:ext cx="6102798" cy="81686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sz="3600" lang="en-US">
                <a:solidFill>
                  <a:srgbClr val="000000"/>
                </a:solidFill>
              </a:rPr>
              <a:t>Protozoa</a:t>
            </a:r>
            <a:endParaRPr sz="2800" lang="en-US">
              <a:solidFill>
                <a:srgbClr val="000000"/>
              </a:solidFill>
            </a:endParaRPr>
          </a:p>
          <a:p>
            <a:pPr algn="ctr"/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1. Excretion: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Through contractile vacuole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By diffusion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Reproduction: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Asexual – Binary fission, multiple fission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Sexual – Conjugation (e.g., Paramecium)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Encystment: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Formation of a cyst during harsh conditions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Conclusion: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  a. Eukaryotic microbes are important in nature, health, and industry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  b. Their study helps in medicine, ecology, and biotechnology</a:t>
            </a:r>
            <a:endParaRPr sz="28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98350" y="-116630"/>
            <a:ext cx="8029520" cy="10943303"/>
          </a:xfrm>
          <a:prstGeom prst="rect"/>
        </p:spPr>
      </p:pic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776052" y="2902073"/>
            <a:ext cx="4220294" cy="4422812"/>
          </a:xfrm>
          <a:prstGeom prst="rect"/>
        </p:spPr>
      </p:pic>
      <p:sp>
        <p:nvSpPr>
          <p:cNvPr id="1048606" name=""/>
          <p:cNvSpPr txBox="1"/>
          <p:nvPr/>
        </p:nvSpPr>
        <p:spPr>
          <a:xfrm>
            <a:off x="2169336" y="4531359"/>
            <a:ext cx="4000000" cy="815340"/>
          </a:xfrm>
          <a:prstGeom prst="rect"/>
        </p:spPr>
        <p:txBody>
          <a:bodyPr rtlCol="0" wrap="square">
            <a:spAutoFit/>
          </a:bodyPr>
          <a:p>
            <a:r>
              <a:rPr sz="4800" lang="en-US">
                <a:solidFill>
                  <a:srgbClr val="000000"/>
                </a:solidFill>
              </a:rPr>
              <a:t>T</a:t>
            </a:r>
            <a:r>
              <a:rPr sz="4800" lang="en-US">
                <a:solidFill>
                  <a:srgbClr val="000000"/>
                </a:solidFill>
              </a:rPr>
              <a:t>H</a:t>
            </a:r>
            <a:r>
              <a:rPr sz="4800" lang="en-US">
                <a:solidFill>
                  <a:srgbClr val="000000"/>
                </a:solidFill>
              </a:rPr>
              <a:t>A</a:t>
            </a:r>
            <a:r>
              <a:rPr sz="4800" lang="en-US">
                <a:solidFill>
                  <a:srgbClr val="000000"/>
                </a:solidFill>
              </a:rPr>
              <a:t>N</a:t>
            </a:r>
            <a:r>
              <a:rPr sz="4800" lang="en-US">
                <a:solidFill>
                  <a:srgbClr val="000000"/>
                </a:solidFill>
              </a:rPr>
              <a:t>K</a:t>
            </a:r>
            <a:r>
              <a:rPr sz="4800" lang="en-US">
                <a:solidFill>
                  <a:srgbClr val="000000"/>
                </a:solidFill>
              </a:rPr>
              <a:t> </a:t>
            </a:r>
            <a:r>
              <a:rPr sz="4800" lang="en-US">
                <a:solidFill>
                  <a:srgbClr val="000000"/>
                </a:solidFill>
              </a:rPr>
              <a:t>Y</a:t>
            </a:r>
            <a:r>
              <a:rPr sz="4800" lang="en-US">
                <a:solidFill>
                  <a:srgbClr val="000000"/>
                </a:solidFill>
              </a:rPr>
              <a:t>O</a:t>
            </a:r>
            <a:r>
              <a:rPr sz="4800" lang="en-US">
                <a:solidFill>
                  <a:srgbClr val="000000"/>
                </a:solidFill>
              </a:rPr>
              <a:t>U</a:t>
            </a:r>
            <a:endParaRPr sz="48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Lakshmi</dc:creator>
  <cp:lastModifiedBy>sudhakar cheedi</cp:lastModifiedBy>
  <dcterms:created xsi:type="dcterms:W3CDTF">2025-07-29T02:01:59Z</dcterms:created>
  <dcterms:modified xsi:type="dcterms:W3CDTF">2025-08-04T14:07:22Z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2023-08-24T00:00:00Z</vt:filetime>
  </property>
  <property fmtid="{D5CDD505-2E9C-101B-9397-08002B2CF9AE}" pid="3" name="Creator">
    <vt:lpwstr>Microsoft® Word 2021</vt:lpwstr>
  </property>
  <property fmtid="{D5CDD505-2E9C-101B-9397-08002B2CF9AE}" pid="4" name="LastSaved">
    <vt:filetime>2025-07-30T00:00:00Z</vt:filetime>
  </property>
  <property fmtid="{D5CDD505-2E9C-101B-9397-08002B2CF9AE}" pid="5" name="Producer">
    <vt:lpwstr>Microsoft® Word 2021</vt:lpwstr>
  </property>
  <property fmtid="{D5CDD505-2E9C-101B-9397-08002B2CF9AE}" pid="6" name="ICV">
    <vt:lpwstr>3558a4ea605848aea1b97816b08a3d63</vt:lpwstr>
  </property>
</Properties>
</file>